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356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9" r:id="rId23"/>
    <p:sldId id="380" r:id="rId24"/>
    <p:sldId id="381" r:id="rId25"/>
    <p:sldId id="382" r:id="rId26"/>
    <p:sldId id="383" r:id="rId27"/>
    <p:sldId id="419" r:id="rId2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 snapVertSplitter="1" vertBarState="minimized" horzBarState="maximized">
    <p:restoredLeft sz="15634" autoAdjust="0"/>
    <p:restoredTop sz="98029" autoAdjust="0"/>
  </p:normalViewPr>
  <p:slideViewPr>
    <p:cSldViewPr>
      <p:cViewPr>
        <p:scale>
          <a:sx n="90" d="100"/>
          <a:sy n="90" d="100"/>
        </p:scale>
        <p:origin x="-1440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tableStyles" Target="tableStyles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6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62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6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6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ight Triangle 9"/>
          <p:cNvSpPr/>
          <p:nvPr/>
        </p:nvSpPr>
        <p:spPr>
          <a:xfrm>
            <a:off x="-2" y="4664147"/>
            <a:ext cx="9151089" cy="0"/>
          </a:xfrm>
          <a:prstGeom prst="rtTriangle"/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5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lstStyle>
            <a:lvl1pPr algn="r">
              <a:defRPr b="1" sz="4800">
                <a:solidFill>
                  <a:schemeClr val="tx2"/>
                </a:solidFill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algn="r" indent="0" marL="0" marR="64008">
              <a:buNone/>
              <a:defRPr>
                <a:solidFill>
                  <a:schemeClr val="tx2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5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104858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9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xmlns:r="http://schemas.openxmlformats.org/officeDocument/2006/relationships" r:embed="rId1">
                <a:alphaModFix amt="50000"/>
              </a:blip>
              <a:tile algn="t" flip="none" sx="50000" sy="50000" tx="0" ty="0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 bIns="45720" compatLnSpc="1" lIns="91440" rIns="91440" tIns="45720" vert="horz" wrap="square"/>
            <a:p>
              <a:pPr algn="ctr" eaLnBrk="1" hangingPunct="1" latinLnBrk="0"/>
              <a:endParaRPr kumimoji="0" lang="en-US"/>
            </a:p>
          </p:txBody>
        </p:sp>
        <p:cxnSp>
          <p:nvCxnSpPr>
            <p:cNvPr id="3145729" name="Straight Connector 11"/>
            <p:cNvCxnSpPr>
              <a:cxnSpLocks/>
            </p:cNvCxnSpPr>
            <p:nvPr/>
          </p:nvCxnSpPr>
          <p:spPr>
            <a:xfrm>
              <a:off x="-3765" y="4880373"/>
              <a:ext cx="9147765" cy="839943"/>
            </a:xfrm>
            <a:prstGeom prst="line"/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59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59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9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2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7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7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  <p:sp>
        <p:nvSpPr>
          <p:cNvPr id="1048599" name="Title 6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bg>
      <p:bgRef idx="1002">
        <a:schemeClr val="bg1"/>
      </p:bgRef>
    </p:bg>
    <p:spTree>
      <p:nvGrpSpPr>
        <p:cNvPr id="1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lstStyle>
            <a:lvl1pPr algn="r">
              <a:buNone/>
              <a:defRPr baseline="0" b="1" cap="none" sz="4800"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31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anchor="t" lIns="91440" rIns="91440"/>
          <a:lstStyle>
            <a:lvl1pPr algn="l" indent="0" marL="0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7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7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  <p:sp>
        <p:nvSpPr>
          <p:cNvPr id="1048735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  <p:sp>
        <p:nvSpPr>
          <p:cNvPr id="1048736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bg>
      <p:bgRef idx="1002">
        <a:schemeClr val="bg1"/>
      </p:bgRef>
    </p:bg>
    <p:spTree>
      <p:nvGrpSpPr>
        <p:cNvPr id="1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3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7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  <p:sp>
        <p:nvSpPr>
          <p:cNvPr id="1048742" name="Title 7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woTxTwoObj">
  <p:cSld name="Comparison">
    <p:bg>
      <p:bgRef idx="1003">
        <a:schemeClr val="bg1"/>
      </p:bgRef>
    </p:bg>
    <p:spTree>
      <p:nvGrpSpPr>
        <p:cNvPr id="1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44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 lIns="182880">
            <a:normAutofit fontScale="95833" lnSpcReduction="20000"/>
          </a:bodyPr>
          <a:lstStyle>
            <a:lvl1pPr indent="0" marL="0">
              <a:buNone/>
              <a:defRPr b="0" sz="2400">
                <a:solidFill>
                  <a:schemeClr val="bg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745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 lIns="182880">
            <a:normAutofit fontScale="95833" lnSpcReduction="20000"/>
          </a:bodyPr>
          <a:lstStyle>
            <a:lvl1pPr indent="0" marL="0">
              <a:buNone/>
              <a:defRPr b="0" sz="2400">
                <a:solidFill>
                  <a:schemeClr val="bg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746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4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4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74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bg>
      <p:bgRef idx="1002">
        <a:schemeClr val="bg1"/>
      </p:bgRef>
    </p:bg>
    <p:spTree>
      <p:nvGrpSpPr>
        <p:cNvPr id="1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70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  <p:sp>
        <p:nvSpPr>
          <p:cNvPr id="1048708" name="Title 5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75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bg>
      <p:bgRef idx="1003">
        <a:schemeClr val="bg1"/>
      </p:bgRef>
    </p:bg>
    <p:spTree>
      <p:nvGrpSpPr>
        <p:cNvPr id="1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 vert="horz">
            <a:noAutofit/>
            <a:sp3d prstMaterial="softEdge">
              <a:bevelT w="0" h="0"/>
            </a:sp3d>
          </a:bodyPr>
          <a:lstStyle>
            <a:lvl1pPr algn="r">
              <a:buNone/>
              <a:defRPr b="0" sz="250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55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algn="r" indent="0" marL="0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756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57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75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bg>
      <p:bgRef idx="1002">
        <a:schemeClr val="bg1"/>
      </p:bgRef>
    </p:bg>
    <p:spTree>
      <p:nvGrpSpPr>
        <p:cNvPr id="1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anchor="t" lIns="91440" rIns="91440" tIns="0"/>
          <a:lstStyle>
            <a:lvl1pPr algn="r" indent="0" marL="0" marR="18288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715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/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7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7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7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  <p:sp>
        <p:nvSpPr>
          <p:cNvPr id="1048719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algn="r" marR="0">
              <a:buNone/>
              <a:defRPr b="0" sz="3000">
                <a:solidFill>
                  <a:schemeClr val="accent1"/>
                </a:solidFill>
                <a:effectLst>
                  <a:outerShdw algn="t" blurRad="50800" dir="5400000" dist="25000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20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721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722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/>
          <a:blipFill>
            <a:blip xmlns:r="http://schemas.openxmlformats.org/officeDocument/2006/relationships" r:embed="rId1">
              <a:alphaModFix amt="50000"/>
            </a:blip>
            <a:tile algn="t" flip="none" sx="50000" sy="50000" tx="0" ty="0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bIns="45720" compatLnSpc="1" lIns="91440" rIns="91440" tIns="45720" vert="horz" wrap="square"/>
          <a:p>
            <a:pPr algn="ctr" eaLnBrk="1" hangingPunct="1" latinLnBrk="0"/>
            <a:endParaRPr kumimoji="0" lang="en-US"/>
          </a:p>
        </p:txBody>
      </p:sp>
      <p:cxnSp>
        <p:nvCxnSpPr>
          <p:cNvPr id="3145730" name="Straight Connector 10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/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723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  <p:sp>
        <p:nvSpPr>
          <p:cNvPr id="1048724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7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8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/>
          <a:blipFill>
            <a:blip xmlns:r="http://schemas.openxmlformats.org/officeDocument/2006/relationships" r:embed="rId12">
              <a:alphaModFix amt="50000"/>
            </a:blip>
            <a:tile algn="t" flip="none" sx="50000" sy="50000" tx="0" ty="0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bIns="45720" compatLnSpc="1" lIns="91440" rIns="91440" tIns="45720" vert="horz" wrap="square"/>
          <a:p>
            <a:pPr algn="ctr" eaLnBrk="1" hangingPunct="1" latinLnBrk="0"/>
            <a:endParaRPr kumimoji="0" lang="en-US"/>
          </a:p>
        </p:txBody>
      </p:sp>
      <p:cxnSp>
        <p:nvCxnSpPr>
          <p:cNvPr id="3145728" name="Straight Connector 14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/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57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1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/>
        </p:spPr>
        <p:txBody>
          <a:bodyPr anchor="b" vert="horz"/>
          <a:lstStyle>
            <a:lvl1pPr algn="l" eaLnBrk="1" hangingPunct="1" latinLnBrk="0">
              <a:defRPr sz="1000" kumimoji="0">
                <a:solidFill>
                  <a:schemeClr val="tx1"/>
                </a:solidFill>
              </a:defRPr>
            </a:lvl1pPr>
          </a:lstStyle>
          <a:p>
            <a:fld id="{8DF27F82-163A-4551-90B1-8B9E6146C542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104858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/>
        </p:spPr>
        <p:txBody>
          <a:bodyPr anchor="b" vert="horz"/>
          <a:lstStyle>
            <a:lvl1pPr algn="r" eaLnBrk="1" hangingPunct="1" latinLnBrk="0">
              <a:defRPr sz="1000" kumimoj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/>
        </p:spPr>
        <p:txBody>
          <a:bodyPr anchor="b" vert="horz"/>
          <a:lstStyle>
            <a:lvl1pPr algn="r" eaLnBrk="1" hangingPunct="1" latinLnBrk="0">
              <a:defRPr b="0" sz="1000" kumimoji="0">
                <a:solidFill>
                  <a:schemeClr val="tx1"/>
                </a:solidFill>
              </a:defRPr>
            </a:lvl1pPr>
          </a:lstStyle>
          <a:p>
            <a:fld id="{E7C61F39-BF0A-4F47-AE95-3B5D1681D867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eaLnBrk="1" hangingPunct="1" latinLnBrk="0" rtl="0">
        <a:spcBef>
          <a:spcPct val="0"/>
        </a:spcBef>
        <a:buNone/>
        <a:defRPr b="1" sz="4100" kern="1200" kumimoji="0">
          <a:solidFill>
            <a:schemeClr val="tx2"/>
          </a:solidFill>
          <a:effectLst>
            <a:outerShdw algn="tl" blurRad="31750" dir="5400000" dist="25400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algn="l" eaLnBrk="1" hangingPunct="1" indent="-256032" latinLnBrk="0" marL="365760" rtl="0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sz="27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28600" latinLnBrk="0" marL="621792" rtl="0">
        <a:spcBef>
          <a:spcPts val="324"/>
        </a:spcBef>
        <a:buClr>
          <a:schemeClr val="accent1"/>
        </a:buClr>
        <a:buFont typeface="Verdana"/>
        <a:buChar char="◦"/>
        <a:defRPr sz="23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28600" latinLnBrk="0" marL="859536" rtl="0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143000" rtl="0">
        <a:spcBef>
          <a:spcPts val="350"/>
        </a:spcBef>
        <a:buClr>
          <a:schemeClr val="accent2"/>
        </a:buClr>
        <a:buFont typeface="Wingdings 2"/>
        <a:buChar char=""/>
        <a:defRPr sz="19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28600" latinLnBrk="0" marL="1371600" rtl="0">
        <a:spcBef>
          <a:spcPts val="350"/>
        </a:spcBef>
        <a:buClr>
          <a:schemeClr val="accent2"/>
        </a:buClr>
        <a:buFont typeface="Wingdings 2"/>
        <a:buChar char="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28600" latinLnBrk="0" marL="1600200" rtl="0">
        <a:spcBef>
          <a:spcPts val="350"/>
        </a:spcBef>
        <a:buClr>
          <a:schemeClr val="accent3"/>
        </a:buClr>
        <a:buFont typeface="Wingdings 2"/>
        <a:buChar char="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228600" latinLnBrk="0" marL="1828800" rtl="0">
        <a:spcBef>
          <a:spcPts val="350"/>
        </a:spcBef>
        <a:buClr>
          <a:schemeClr val="accent3"/>
        </a:buClr>
        <a:buFont typeface="Wingdings 2"/>
        <a:buChar char="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228600" latinLnBrk="0" marL="2057400" rtl="0">
        <a:spcBef>
          <a:spcPts val="350"/>
        </a:spcBef>
        <a:buClr>
          <a:schemeClr val="accent3"/>
        </a:buClr>
        <a:buFont typeface="Wingdings 2"/>
        <a:buChar char="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228600" latinLnBrk="0" marL="2286000" rtl="0">
        <a:spcBef>
          <a:spcPts val="350"/>
        </a:spcBef>
        <a:buClr>
          <a:schemeClr val="accent3"/>
        </a:buClr>
        <a:buFont typeface="Wingdings 2"/>
        <a:buChar char="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smtClean="0"/>
              <a:t>ENGLISH LANGUAGE TEACHING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778" lnSpcReduction="20000"/>
          </a:bodyPr>
          <a:p>
            <a:r>
              <a:rPr dirty="0" lang="en-US" smtClean="0"/>
              <a:t>Prepared by,</a:t>
            </a:r>
          </a:p>
          <a:p>
            <a:r>
              <a:rPr dirty="0" lang="en-US" smtClean="0"/>
              <a:t>                                  B.JARINABEGAM M.A;M.PHIL;</a:t>
            </a:r>
          </a:p>
          <a:p>
            <a:r>
              <a:rPr dirty="0" lang="en-US" smtClean="0"/>
              <a:t>                                  DEPARTMENT OF ENGLISH</a:t>
            </a:r>
          </a:p>
          <a:p>
            <a:r>
              <a:rPr dirty="0" lang="en-US" smtClean="0"/>
              <a:t>                                  JAMAL MOHAMED COLLEGE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Content Placeholder 3" descr="download.pn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09600" y="1524000"/>
            <a:ext cx="8153400" cy="5029200"/>
          </a:xfrm>
        </p:spPr>
      </p:pic>
      <p:sp>
        <p:nvSpPr>
          <p:cNvPr id="1048610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FOUR SKILLS OF LANGUAGE LEARNING</a:t>
            </a:r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6296" lnSpcReduction="10000"/>
          </a:bodyPr>
          <a:p>
            <a:pPr indent="-514350" marL="624078">
              <a:buFont typeface="+mj-lt"/>
              <a:buAutoNum type="arabicPeriod"/>
            </a:pPr>
            <a:r>
              <a:rPr dirty="0" lang="en-US" smtClean="0"/>
              <a:t> Class-room conditions</a:t>
            </a:r>
          </a:p>
          <a:p>
            <a:pPr indent="-514350" marL="624078">
              <a:buFont typeface="+mj-lt"/>
              <a:buAutoNum type="arabicPeriod"/>
            </a:pPr>
            <a:r>
              <a:rPr dirty="0" lang="en-US" smtClean="0"/>
              <a:t>Lack of audio-visual aids</a:t>
            </a:r>
          </a:p>
          <a:p>
            <a:pPr indent="-514350" marL="624078">
              <a:buFont typeface="+mj-lt"/>
              <a:buAutoNum type="arabicPeriod"/>
            </a:pPr>
            <a:r>
              <a:rPr dirty="0" lang="en-US" smtClean="0"/>
              <a:t>Lack of good English teachers</a:t>
            </a:r>
          </a:p>
          <a:p>
            <a:pPr indent="-514350" marL="624078">
              <a:buFont typeface="+mj-lt"/>
              <a:buAutoNum type="arabicPeriod"/>
            </a:pPr>
            <a:r>
              <a:rPr dirty="0" lang="en-US" smtClean="0"/>
              <a:t>Faulty methods of teaching English</a:t>
            </a:r>
          </a:p>
          <a:p>
            <a:pPr indent="-514350" marL="624078">
              <a:buFont typeface="+mj-lt"/>
              <a:buAutoNum type="arabicPeriod"/>
            </a:pPr>
            <a:r>
              <a:rPr dirty="0" lang="en-US" smtClean="0"/>
              <a:t>Variation in syllabus</a:t>
            </a:r>
          </a:p>
          <a:p>
            <a:pPr indent="-514350" marL="624078">
              <a:buFont typeface="+mj-lt"/>
              <a:buAutoNum type="arabicPeriod"/>
            </a:pPr>
            <a:r>
              <a:rPr dirty="0" lang="en-US" smtClean="0"/>
              <a:t>Unsuitable text books</a:t>
            </a:r>
          </a:p>
          <a:p>
            <a:pPr indent="-514350" marL="624078">
              <a:buFont typeface="+mj-lt"/>
              <a:buAutoNum type="arabicPeriod"/>
            </a:pPr>
            <a:r>
              <a:rPr dirty="0" lang="en-US" smtClean="0"/>
              <a:t>Defective Examination system</a:t>
            </a:r>
          </a:p>
          <a:p>
            <a:pPr indent="-514350" marL="624078">
              <a:buFont typeface="+mj-lt"/>
              <a:buAutoNum type="arabicPeriod"/>
            </a:pPr>
            <a:r>
              <a:rPr dirty="0" lang="en-US" smtClean="0"/>
              <a:t>Defective evaluation procedure </a:t>
            </a:r>
          </a:p>
          <a:p>
            <a:pPr indent="-514350" marL="624078">
              <a:buFont typeface="+mj-lt"/>
              <a:buAutoNum type="arabicPeriod"/>
            </a:pPr>
            <a:r>
              <a:rPr dirty="0" lang="en-US" smtClean="0"/>
              <a:t>Improper correction</a:t>
            </a:r>
          </a:p>
          <a:p>
            <a:pPr indent="-514350" marL="624078">
              <a:buFont typeface="+mj-lt"/>
              <a:buAutoNum type="arabicPeriod"/>
            </a:pPr>
            <a:r>
              <a:rPr dirty="0" lang="en-US" smtClean="0"/>
              <a:t>Role of Education Department</a:t>
            </a:r>
            <a:endParaRPr dirty="0" lang="en-US"/>
          </a:p>
        </p:txBody>
      </p:sp>
      <p:sp>
        <p:nvSpPr>
          <p:cNvPr id="1048612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PROBLEMS AND PROSPECTS FOR THE  TEACHERS OF ENGLISH</a:t>
            </a:r>
            <a:endParaRPr dirty="0"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lang="en-IN" smtClean="0"/>
              <a:t>1.Classroom condition </a:t>
            </a:r>
            <a:r>
              <a:rPr dirty="0" lang="en-IN" smtClean="0"/>
              <a:t>:</a:t>
            </a:r>
          </a:p>
          <a:p>
            <a:pPr>
              <a:buNone/>
            </a:pPr>
            <a:r>
              <a:rPr dirty="0" lang="en-IN" smtClean="0"/>
              <a:t>       *include the number of students in a </a:t>
            </a:r>
            <a:r>
              <a:rPr dirty="0" lang="en-IN" err="1" smtClean="0"/>
              <a:t>class,physical</a:t>
            </a:r>
            <a:r>
              <a:rPr dirty="0" lang="en-IN" smtClean="0"/>
              <a:t> arrangements for the class, teaching aids such as </a:t>
            </a:r>
            <a:r>
              <a:rPr dirty="0" lang="en-IN" err="1" smtClean="0"/>
              <a:t>chalk,black</a:t>
            </a:r>
            <a:r>
              <a:rPr dirty="0" lang="en-IN" smtClean="0"/>
              <a:t>-</a:t>
            </a:r>
            <a:r>
              <a:rPr dirty="0" lang="en-IN" err="1" smtClean="0"/>
              <a:t>board,audio</a:t>
            </a:r>
            <a:r>
              <a:rPr dirty="0" lang="en-IN" smtClean="0"/>
              <a:t>-visual aids, library and the like.</a:t>
            </a:r>
          </a:p>
          <a:p>
            <a:endParaRPr dirty="0" lang="en-IN" smtClean="0"/>
          </a:p>
          <a:p>
            <a:r>
              <a:rPr b="1" dirty="0" lang="en-IN" smtClean="0"/>
              <a:t>2.Lack of audio-visual aids</a:t>
            </a:r>
            <a:r>
              <a:rPr dirty="0" lang="en-IN" smtClean="0"/>
              <a:t>:</a:t>
            </a:r>
          </a:p>
          <a:p>
            <a:pPr>
              <a:buNone/>
            </a:pPr>
            <a:r>
              <a:rPr dirty="0" lang="en-IN" smtClean="0"/>
              <a:t>        *Many of our schools </a:t>
            </a:r>
            <a:r>
              <a:rPr dirty="0" lang="en-IN" err="1" smtClean="0"/>
              <a:t>donot</a:t>
            </a:r>
            <a:r>
              <a:rPr dirty="0" lang="en-IN" smtClean="0"/>
              <a:t> have the simple visual aids like flash cards, charts, </a:t>
            </a:r>
            <a:r>
              <a:rPr dirty="0" lang="en-IN" err="1" smtClean="0"/>
              <a:t>blackboard,pictures</a:t>
            </a:r>
            <a:r>
              <a:rPr dirty="0" lang="en-IN" smtClean="0"/>
              <a:t> etc;</a:t>
            </a:r>
          </a:p>
          <a:p>
            <a:endParaRPr dirty="0" lang="en-IN"/>
          </a:p>
        </p:txBody>
      </p:sp>
      <p:sp>
        <p:nvSpPr>
          <p:cNvPr id="1048614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 smtClean="0"/>
              <a:t>Cont...</a:t>
            </a:r>
            <a:endParaRPr dirty="0"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6296" lnSpcReduction="10000"/>
          </a:bodyPr>
          <a:p>
            <a:pPr>
              <a:buNone/>
            </a:pPr>
            <a:r>
              <a:rPr dirty="0" lang="en-IN" smtClean="0"/>
              <a:t> </a:t>
            </a:r>
            <a:r>
              <a:rPr b="1" dirty="0" lang="en-IN" smtClean="0"/>
              <a:t>*3. Lack of good English Teachers</a:t>
            </a:r>
            <a:r>
              <a:rPr dirty="0" lang="en-IN" smtClean="0"/>
              <a:t>:</a:t>
            </a:r>
          </a:p>
          <a:p>
            <a:pPr>
              <a:buNone/>
            </a:pPr>
            <a:r>
              <a:rPr dirty="0" lang="en-IN" smtClean="0"/>
              <a:t>           Many teachers in schools who are teaching English neither have enough knowledge of English nor are familiar with the latest and far-reaching developments in English.</a:t>
            </a:r>
          </a:p>
          <a:p>
            <a:pPr>
              <a:buNone/>
            </a:pPr>
            <a:endParaRPr dirty="0" lang="en-IN" smtClean="0"/>
          </a:p>
          <a:p>
            <a:pPr>
              <a:buNone/>
            </a:pPr>
            <a:r>
              <a:rPr dirty="0" lang="en-IN" smtClean="0"/>
              <a:t>*</a:t>
            </a:r>
            <a:r>
              <a:rPr b="1" dirty="0" lang="en-IN" smtClean="0"/>
              <a:t>4. Faulty methods of teaching English</a:t>
            </a:r>
            <a:r>
              <a:rPr dirty="0" lang="en-IN" smtClean="0"/>
              <a:t>:</a:t>
            </a:r>
          </a:p>
          <a:p>
            <a:pPr>
              <a:buNone/>
            </a:pPr>
            <a:r>
              <a:rPr dirty="0" lang="en-IN" smtClean="0"/>
              <a:t>             Most of the English teachers are untrained or ill-trained. The new approaches are not popular with our teachers.</a:t>
            </a:r>
          </a:p>
          <a:p>
            <a:pPr>
              <a:buNone/>
            </a:pPr>
            <a:endParaRPr dirty="0" lang="en-IN" smtClean="0"/>
          </a:p>
          <a:p>
            <a:pPr>
              <a:buNone/>
            </a:pPr>
            <a:r>
              <a:rPr dirty="0" lang="en-IN" smtClean="0"/>
              <a:t> </a:t>
            </a:r>
            <a:endParaRPr dirty="0" lang="en-IN"/>
          </a:p>
        </p:txBody>
      </p:sp>
      <p:sp>
        <p:nvSpPr>
          <p:cNvPr id="1048616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IN" smtClean="0"/>
              <a:t>Cont...</a:t>
            </a:r>
            <a:br>
              <a:rPr dirty="0" lang="en-IN" smtClean="0"/>
            </a:br>
            <a:endParaRPr dirty="0"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b="1" dirty="0" lang="en-IN" smtClean="0"/>
              <a:t>*5.Variation in Syllabus</a:t>
            </a:r>
            <a:r>
              <a:rPr dirty="0" lang="en-IN" smtClean="0"/>
              <a:t>:</a:t>
            </a:r>
          </a:p>
          <a:p>
            <a:pPr>
              <a:buNone/>
            </a:pPr>
            <a:r>
              <a:rPr dirty="0" lang="en-IN" smtClean="0"/>
              <a:t>      In India the educational system is not uniform. So there is variation in syllabus. The variation results in differences in achievement.</a:t>
            </a:r>
          </a:p>
          <a:p>
            <a:pPr>
              <a:buNone/>
            </a:pPr>
            <a:r>
              <a:rPr b="1" dirty="0" lang="en-IN" smtClean="0"/>
              <a:t>*6.Unsuitable Textbooks</a:t>
            </a:r>
            <a:r>
              <a:rPr dirty="0" lang="en-IN" smtClean="0"/>
              <a:t>:</a:t>
            </a:r>
          </a:p>
          <a:p>
            <a:pPr>
              <a:buNone/>
            </a:pPr>
            <a:r>
              <a:rPr dirty="0" lang="en-IN" smtClean="0"/>
              <a:t>      The text books that are prescribed to our students are not suitable and attractive. Students read them only to pass the examination. Oral work is much neglected.</a:t>
            </a:r>
          </a:p>
          <a:p>
            <a:endParaRPr dirty="0" lang="en-IN" smtClean="0"/>
          </a:p>
          <a:p>
            <a:endParaRPr dirty="0" lang="en-IN"/>
          </a:p>
        </p:txBody>
      </p:sp>
      <p:sp>
        <p:nvSpPr>
          <p:cNvPr id="1048618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IN" smtClean="0"/>
              <a:t>Cont...</a:t>
            </a:r>
            <a:br>
              <a:rPr dirty="0" lang="en-IN" smtClean="0"/>
            </a:br>
            <a:endParaRPr dirty="0"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6296" lnSpcReduction="20000"/>
          </a:bodyPr>
          <a:p>
            <a:pPr>
              <a:buNone/>
            </a:pPr>
            <a:r>
              <a:rPr dirty="0" lang="en-IN" smtClean="0"/>
              <a:t>  </a:t>
            </a:r>
            <a:r>
              <a:rPr b="1" dirty="0" lang="en-IN" smtClean="0"/>
              <a:t>7.Defective examination system</a:t>
            </a:r>
            <a:r>
              <a:rPr dirty="0" lang="en-IN" smtClean="0"/>
              <a:t>:</a:t>
            </a:r>
          </a:p>
          <a:p>
            <a:pPr algn="just">
              <a:buFont typeface="Wingdings" pitchFamily="2" charset="2"/>
              <a:buChar char="v"/>
            </a:pPr>
            <a:r>
              <a:rPr dirty="0" lang="en-IN" smtClean="0"/>
              <a:t>     The examination in English puts a lot of   emphasis on memorising rather than language mastery.</a:t>
            </a:r>
          </a:p>
          <a:p>
            <a:pPr algn="just">
              <a:buFont typeface="Wingdings" pitchFamily="2" charset="2"/>
              <a:buChar char="v"/>
            </a:pPr>
            <a:r>
              <a:rPr dirty="0" lang="en-IN" smtClean="0"/>
              <a:t>     There is no examination in spoken English</a:t>
            </a:r>
          </a:p>
          <a:p>
            <a:pPr algn="just">
              <a:buNone/>
            </a:pPr>
            <a:r>
              <a:rPr dirty="0" lang="en-IN" smtClean="0"/>
              <a:t>      Written English is given importance.</a:t>
            </a:r>
          </a:p>
          <a:p>
            <a:pPr algn="just">
              <a:buNone/>
            </a:pPr>
            <a:endParaRPr b="1" dirty="0" lang="en-IN" smtClean="0"/>
          </a:p>
          <a:p>
            <a:pPr>
              <a:buNone/>
            </a:pPr>
            <a:r>
              <a:rPr b="1" dirty="0" lang="en-IN" smtClean="0"/>
              <a:t>8.Defective evaluation procedure</a:t>
            </a:r>
            <a:r>
              <a:rPr dirty="0" lang="en-IN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dirty="0" lang="en-IN" smtClean="0"/>
              <a:t>     Evaluation is another drawback.</a:t>
            </a:r>
          </a:p>
          <a:p>
            <a:pPr>
              <a:buNone/>
            </a:pPr>
            <a:r>
              <a:rPr dirty="0" lang="en-IN" smtClean="0"/>
              <a:t>      our question papers are based mainly on  essay type questions. So they do not test all the four skills of language learning.</a:t>
            </a:r>
          </a:p>
          <a:p>
            <a:endParaRPr dirty="0" lang="en-IN" smtClean="0"/>
          </a:p>
          <a:p>
            <a:endParaRPr dirty="0" lang="en-IN"/>
          </a:p>
        </p:txBody>
      </p:sp>
      <p:sp>
        <p:nvSpPr>
          <p:cNvPr id="1048620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 smtClean="0"/>
              <a:t>Cont...</a:t>
            </a:r>
            <a:endParaRPr dirty="0"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lang="en-US" smtClean="0"/>
              <a:t>9.Improper Correction</a:t>
            </a:r>
            <a:r>
              <a:rPr dirty="0" lang="en-US" smtClean="0"/>
              <a:t>:</a:t>
            </a:r>
          </a:p>
          <a:p>
            <a:pPr algn="just">
              <a:buFont typeface="Wingdings" pitchFamily="2" charset="2"/>
              <a:buChar char="v"/>
            </a:pPr>
            <a:r>
              <a:rPr dirty="0" lang="en-US" smtClean="0"/>
              <a:t>Teachers, due to various reasons, do not properly correct the exercise books of students.</a:t>
            </a:r>
          </a:p>
          <a:p>
            <a:r>
              <a:rPr b="1" dirty="0" lang="en-US" smtClean="0"/>
              <a:t>10.Role of Education Department</a:t>
            </a:r>
            <a:r>
              <a:rPr dirty="0" lang="en-US" smtClean="0"/>
              <a:t>:</a:t>
            </a:r>
          </a:p>
          <a:p>
            <a:pPr algn="just">
              <a:buFont typeface="Wingdings" pitchFamily="2" charset="2"/>
              <a:buChar char="v"/>
            </a:pPr>
            <a:r>
              <a:rPr dirty="0" lang="en-US" smtClean="0"/>
              <a:t>The Education Department should make provision for effective supervision English teaching in schools.</a:t>
            </a:r>
            <a:endParaRPr dirty="0" lang="en-US"/>
          </a:p>
        </p:txBody>
      </p:sp>
      <p:sp>
        <p:nvSpPr>
          <p:cNvPr id="1048622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Cont…</a:t>
            </a:r>
            <a:endParaRPr dirty="0"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IN" smtClean="0"/>
              <a:t>1.Teacher’s knowledge of student</a:t>
            </a:r>
          </a:p>
          <a:p>
            <a:r>
              <a:rPr dirty="0" lang="en-IN" smtClean="0"/>
              <a:t>2. Imitation</a:t>
            </a:r>
          </a:p>
          <a:p>
            <a:r>
              <a:rPr dirty="0" lang="en-IN" smtClean="0"/>
              <a:t>3. Practice and Drill</a:t>
            </a:r>
          </a:p>
          <a:p>
            <a:r>
              <a:rPr dirty="0" lang="en-IN" smtClean="0"/>
              <a:t>4. Oral approach</a:t>
            </a:r>
          </a:p>
          <a:p>
            <a:r>
              <a:rPr dirty="0" lang="en-IN" smtClean="0"/>
              <a:t>5. Selection and Gradation</a:t>
            </a:r>
          </a:p>
          <a:p>
            <a:r>
              <a:rPr dirty="0" lang="en-IN" smtClean="0"/>
              <a:t>6. Motivation</a:t>
            </a:r>
          </a:p>
          <a:p>
            <a:r>
              <a:rPr dirty="0" lang="en-IN" smtClean="0"/>
              <a:t>7. Interference of mother tongue</a:t>
            </a:r>
          </a:p>
          <a:p>
            <a:endParaRPr dirty="0" lang="en-IN"/>
          </a:p>
        </p:txBody>
      </p:sp>
      <p:sp>
        <p:nvSpPr>
          <p:cNvPr id="104862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THE PROBLEMS THAT ARE FACED BY A SECOND LANGUAGE LEARNER</a:t>
            </a:r>
            <a:endParaRPr dirty="0"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016691"/>
          </a:xfrm>
        </p:spPr>
        <p:txBody>
          <a:bodyPr>
            <a:noAutofit/>
          </a:bodyPr>
          <a:p>
            <a:pPr>
              <a:buNone/>
            </a:pPr>
            <a:r>
              <a:rPr dirty="0" sz="3200" lang="en-IN" smtClean="0">
                <a:latin typeface="Algerian" pitchFamily="82" charset="0"/>
                <a:cs typeface="Times New Roman" pitchFamily="18" charset="0"/>
              </a:rPr>
              <a:t>1.Teacher’s knowledge of student:</a:t>
            </a:r>
          </a:p>
          <a:p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     While teaching, the teacher must keep in mind the learner.</a:t>
            </a:r>
          </a:p>
          <a:p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      He should know the capability and capacity of the student to learn and above all his environment of learning</a:t>
            </a:r>
          </a:p>
          <a:p>
            <a:pPr>
              <a:buNone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dirty="0" sz="2400" lang="en-IN" smtClean="0">
                <a:latin typeface="Algerian" pitchFamily="82" charset="0"/>
                <a:cs typeface="Times New Roman" pitchFamily="18" charset="0"/>
              </a:rPr>
              <a:t>Imitation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       Learning a language is based on the principle of imitation.</a:t>
            </a:r>
          </a:p>
          <a:p>
            <a:pPr>
              <a:buNone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        In fact imitation is natural to man.</a:t>
            </a:r>
          </a:p>
          <a:p>
            <a:pPr>
              <a:buNone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        if a teacher has poor pronunciation the students will pick up the same poor standard of pronunciation from him.</a:t>
            </a:r>
          </a:p>
          <a:p>
            <a:pPr>
              <a:buNone/>
            </a:pPr>
            <a:r>
              <a:rPr dirty="0" sz="2400" lang="en-IN" smtClean="0">
                <a:latin typeface="Algerian" pitchFamily="82" charset="0"/>
                <a:cs typeface="Times New Roman" pitchFamily="18" charset="0"/>
              </a:rPr>
              <a:t>3.Practice and Drill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         Learning a language is a habit of formation process. </a:t>
            </a:r>
          </a:p>
          <a:p>
            <a:pPr>
              <a:buNone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          Habits are formed through repetition.</a:t>
            </a:r>
          </a:p>
          <a:p>
            <a:pPr>
              <a:buNone/>
            </a:pP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           But in our schools/colleges practice and drill work are needed for it. </a:t>
            </a:r>
          </a:p>
          <a:p>
            <a:pPr>
              <a:buNone/>
            </a:pPr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dirty="0" sz="2400" lang="en-IN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dirty="0" sz="2400" lang="en-IN" smtClean="0"/>
          </a:p>
          <a:p>
            <a:pPr>
              <a:buNone/>
            </a:pPr>
            <a:r>
              <a:rPr dirty="0" sz="2400" lang="en-IN" smtClean="0"/>
              <a:t> </a:t>
            </a:r>
            <a:endParaRPr dirty="0" sz="2400" lang="en-IN"/>
          </a:p>
        </p:txBody>
      </p:sp>
      <p:sp>
        <p:nvSpPr>
          <p:cNvPr id="1048626" name="Title 2"/>
          <p:cNvSpPr>
            <a:spLocks noGrp="1"/>
          </p:cNvSpPr>
          <p:nvPr>
            <p:ph type="title"/>
          </p:nvPr>
        </p:nvSpPr>
        <p:spPr>
          <a:xfrm flipV="1">
            <a:off x="457200" y="-657235"/>
            <a:ext cx="8229600" cy="931873"/>
          </a:xfrm>
        </p:spPr>
        <p:txBody>
          <a:bodyPr>
            <a:normAutofit/>
          </a:bodyPr>
          <a:p>
            <a:endParaRPr dirty="0"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sz="3200" lang="en-IN" smtClean="0">
                <a:latin typeface="Algerian" pitchFamily="82" charset="0"/>
                <a:cs typeface="Times New Roman" pitchFamily="18" charset="0"/>
              </a:rPr>
              <a:t>4.Oral approach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:</a:t>
            </a:r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In our school students are not exposed to oral approach.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Only oral work introduces activity and encourages the learners to speak.</a:t>
            </a:r>
          </a:p>
          <a:p>
            <a:pPr>
              <a:buNone/>
            </a:pPr>
            <a:r>
              <a:rPr dirty="0" sz="2800" lang="en-IN" smtClean="0">
                <a:latin typeface="Algerian" pitchFamily="82" charset="0"/>
                <a:cs typeface="Times New Roman" pitchFamily="18" charset="0"/>
              </a:rPr>
              <a:t>5.Selection and Gradation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In respect of vocabulary, grammar items and structures, selection and gradation are not done in our schools.</a:t>
            </a:r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Title 2"/>
          <p:cNvSpPr>
            <a:spLocks noGrp="1"/>
          </p:cNvSpPr>
          <p:nvPr>
            <p:ph type="title"/>
          </p:nvPr>
        </p:nvSpPr>
        <p:spPr>
          <a:xfrm>
            <a:off x="457199" y="-334996"/>
            <a:ext cx="8229600" cy="312858"/>
          </a:xfrm>
        </p:spPr>
        <p:txBody>
          <a:bodyPr>
            <a:normAutofit fontScale="90000"/>
          </a:bodyPr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7222" lnSpcReduction="10000"/>
          </a:bodyPr>
          <a:p>
            <a:r>
              <a:rPr dirty="0" sz="3600" lang="en-US" smtClean="0"/>
              <a:t>To enable the students to understand English when spoken</a:t>
            </a:r>
          </a:p>
          <a:p>
            <a:pPr>
              <a:buNone/>
            </a:pPr>
            <a:endParaRPr dirty="0" sz="3600" lang="en-US" smtClean="0"/>
          </a:p>
          <a:p>
            <a:r>
              <a:rPr dirty="0" sz="3600" lang="en-US" smtClean="0"/>
              <a:t>To enable them to speak English</a:t>
            </a:r>
          </a:p>
          <a:p>
            <a:pPr>
              <a:buNone/>
            </a:pPr>
            <a:endParaRPr dirty="0" sz="3600" lang="en-US" smtClean="0"/>
          </a:p>
          <a:p>
            <a:r>
              <a:rPr dirty="0" sz="3600" lang="en-US" smtClean="0"/>
              <a:t>To enable them to read English</a:t>
            </a:r>
          </a:p>
          <a:p>
            <a:pPr>
              <a:buNone/>
            </a:pPr>
            <a:endParaRPr dirty="0" sz="3600" lang="en-US" smtClean="0"/>
          </a:p>
          <a:p>
            <a:r>
              <a:rPr dirty="0" sz="3600" lang="en-US" smtClean="0"/>
              <a:t>To enable them to Write English</a:t>
            </a:r>
            <a:endParaRPr dirty="0" sz="3600" lang="en-US"/>
          </a:p>
        </p:txBody>
      </p:sp>
      <p:sp>
        <p:nvSpPr>
          <p:cNvPr id="1048601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p>
            <a:r>
              <a:rPr dirty="0" lang="en-US" smtClean="0"/>
              <a:t>AIMS AND OBJECTIVES OF TEACHING ENGLISH</a:t>
            </a:r>
            <a:endParaRPr dirty="0"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6296" lnSpcReduction="10000"/>
          </a:bodyPr>
          <a:p>
            <a:pPr>
              <a:buNone/>
            </a:pPr>
            <a:r>
              <a:rPr dirty="0" lang="en-IN" smtClean="0">
                <a:latin typeface="Algerian" pitchFamily="82" charset="0"/>
              </a:rPr>
              <a:t>6.Motivation:</a:t>
            </a:r>
          </a:p>
          <a:p>
            <a:r>
              <a:rPr dirty="0" lang="en-IN" smtClean="0"/>
              <a:t>Language is quickly learnt if interest and motivation are created.</a:t>
            </a:r>
          </a:p>
          <a:p>
            <a:r>
              <a:rPr dirty="0" lang="en-IN" smtClean="0"/>
              <a:t>The teachers should motivate the students to have interest both in the teacher and the subject matter.</a:t>
            </a:r>
          </a:p>
          <a:p>
            <a:pPr>
              <a:buNone/>
            </a:pPr>
            <a:r>
              <a:rPr dirty="0" lang="en-IN" smtClean="0">
                <a:latin typeface="Algerian" pitchFamily="82" charset="0"/>
              </a:rPr>
              <a:t>7.Interference of mother tongue</a:t>
            </a:r>
            <a:r>
              <a:rPr dirty="0" lang="en-IN" smtClean="0"/>
              <a:t>:</a:t>
            </a:r>
          </a:p>
          <a:p>
            <a:r>
              <a:rPr dirty="0" lang="en-IN" smtClean="0"/>
              <a:t>The interference of the mother tongue makes the foreign language lose its originality , nativity and beauty.</a:t>
            </a:r>
          </a:p>
          <a:p>
            <a:r>
              <a:rPr dirty="0" lang="en-IN" smtClean="0"/>
              <a:t>We find the mother tongue of the Indian learners affecting their pronunciation. </a:t>
            </a:r>
            <a:endParaRPr dirty="0" lang="en-IN"/>
          </a:p>
        </p:txBody>
      </p:sp>
      <p:sp>
        <p:nvSpPr>
          <p:cNvPr id="1048630" name="Title 2"/>
          <p:cNvSpPr>
            <a:spLocks noGrp="1"/>
          </p:cNvSpPr>
          <p:nvPr>
            <p:ph type="title"/>
          </p:nvPr>
        </p:nvSpPr>
        <p:spPr>
          <a:xfrm rot="120162" flipV="1">
            <a:off x="484192" y="-753477"/>
            <a:ext cx="8370171" cy="282815"/>
          </a:xfrm>
        </p:spPr>
        <p:txBody>
          <a:bodyPr>
            <a:normAutofit fontScale="90000"/>
          </a:bodyPr>
          <a:p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IN" u="sng" smtClean="0"/>
              <a:t>Asset language</a:t>
            </a:r>
            <a:r>
              <a:rPr dirty="0" lang="en-IN" smtClean="0"/>
              <a:t>:</a:t>
            </a:r>
          </a:p>
          <a:p>
            <a:r>
              <a:rPr dirty="0" lang="en-IN" smtClean="0"/>
              <a:t>In society English is considered as an asset</a:t>
            </a:r>
          </a:p>
          <a:p>
            <a:pPr>
              <a:buNone/>
            </a:pPr>
            <a:r>
              <a:rPr dirty="0" lang="en-IN" smtClean="0"/>
              <a:t>   Language.</a:t>
            </a:r>
          </a:p>
          <a:p>
            <a:r>
              <a:rPr dirty="0" lang="en-IN" smtClean="0"/>
              <a:t>The highly educated and sophisticated section of the society find it prestigious to converse in English.</a:t>
            </a:r>
          </a:p>
          <a:p>
            <a:r>
              <a:rPr dirty="0" lang="en-IN" smtClean="0"/>
              <a:t>It will boost up their image.</a:t>
            </a:r>
          </a:p>
          <a:p>
            <a:endParaRPr dirty="0" lang="en-IN" smtClean="0"/>
          </a:p>
          <a:p>
            <a:endParaRPr dirty="0" lang="en-IN"/>
          </a:p>
        </p:txBody>
      </p:sp>
      <p:sp>
        <p:nvSpPr>
          <p:cNvPr id="1048634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 smtClean="0"/>
              <a:t>Cont...</a:t>
            </a:r>
            <a:endParaRPr dirty="0"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IN" u="sng" smtClean="0"/>
              <a:t>Window on the modern world</a:t>
            </a:r>
            <a:r>
              <a:rPr dirty="0" lang="en-IN" smtClean="0"/>
              <a:t>:</a:t>
            </a:r>
          </a:p>
          <a:p>
            <a:endParaRPr dirty="0" lang="en-IN" smtClean="0"/>
          </a:p>
          <a:p>
            <a:r>
              <a:rPr dirty="0" lang="en-IN" smtClean="0"/>
              <a:t>English is the window which opens up the vast prospect of human achievements</a:t>
            </a:r>
          </a:p>
          <a:p>
            <a:endParaRPr dirty="0" lang="en-IN" smtClean="0"/>
          </a:p>
          <a:p>
            <a:r>
              <a:rPr dirty="0" lang="en-IN" smtClean="0"/>
              <a:t>Nehru admitted that English is our major window to the modern world.</a:t>
            </a:r>
            <a:endParaRPr dirty="0" lang="en-IN"/>
          </a:p>
        </p:txBody>
      </p:sp>
      <p:sp>
        <p:nvSpPr>
          <p:cNvPr id="1048636" name="Title 2"/>
          <p:cNvSpPr>
            <a:spLocks noGrp="1"/>
          </p:cNvSpPr>
          <p:nvPr>
            <p:ph type="title"/>
          </p:nvPr>
        </p:nvSpPr>
        <p:spPr>
          <a:xfrm rot="18900000" flipV="1">
            <a:off x="-15920" y="-3998954"/>
            <a:ext cx="7285545" cy="2047561"/>
          </a:xfrm>
        </p:spPr>
        <p:txBody>
          <a:bodyPr>
            <a:normAutofit/>
          </a:bodyPr>
          <a:p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IN" u="sng" smtClean="0"/>
              <a:t>Link language</a:t>
            </a:r>
            <a:r>
              <a:rPr dirty="0" lang="en-IN" smtClean="0"/>
              <a:t>:</a:t>
            </a:r>
          </a:p>
          <a:p>
            <a:r>
              <a:rPr dirty="0" lang="en-IN" smtClean="0"/>
              <a:t>English is a  link language in India.</a:t>
            </a:r>
          </a:p>
          <a:p>
            <a:endParaRPr dirty="0" lang="en-IN" smtClean="0"/>
          </a:p>
          <a:p>
            <a:r>
              <a:rPr dirty="0" lang="en-IN" smtClean="0"/>
              <a:t>Throughout the country the educated people understand only this language.</a:t>
            </a:r>
          </a:p>
          <a:p>
            <a:pPr>
              <a:buNone/>
            </a:pPr>
            <a:endParaRPr dirty="0" lang="en-IN" smtClean="0"/>
          </a:p>
          <a:p>
            <a:r>
              <a:rPr dirty="0" lang="en-IN" smtClean="0"/>
              <a:t>Without a fair knowledge of English there can be no dialogue between persons from different States.</a:t>
            </a:r>
            <a:endParaRPr dirty="0" lang="en-IN"/>
          </a:p>
        </p:txBody>
      </p:sp>
      <p:sp>
        <p:nvSpPr>
          <p:cNvPr id="1048638" name="Title 2"/>
          <p:cNvSpPr>
            <a:spLocks noGrp="1"/>
          </p:cNvSpPr>
          <p:nvPr>
            <p:ph type="title"/>
          </p:nvPr>
        </p:nvSpPr>
        <p:spPr>
          <a:xfrm>
            <a:off x="457199" y="-1142999"/>
            <a:ext cx="8229600" cy="1143000"/>
          </a:xfrm>
        </p:spPr>
        <p:txBody>
          <a:bodyPr/>
          <a:p>
            <a:endParaRPr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IN" smtClean="0"/>
              <a:t>Library language:</a:t>
            </a:r>
          </a:p>
          <a:p>
            <a:r>
              <a:rPr dirty="0" lang="en-IN" smtClean="0"/>
              <a:t>Kothari Commission (1964-1966) suggested that English should be made the lib.lang.in our country.</a:t>
            </a:r>
          </a:p>
          <a:p>
            <a:r>
              <a:rPr dirty="0" lang="en-IN" smtClean="0"/>
              <a:t>It has a store house of rich vocabulary.</a:t>
            </a:r>
          </a:p>
          <a:p>
            <a:r>
              <a:rPr dirty="0" lang="en-IN" smtClean="0"/>
              <a:t>About 60% of the books in the field of science and Tech. are in English. </a:t>
            </a:r>
          </a:p>
          <a:p>
            <a:endParaRPr dirty="0" sz="14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0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IN" smtClean="0"/>
              <a:t>Cont..</a:t>
            </a:r>
            <a:br>
              <a:rPr dirty="0" lang="en-IN" smtClean="0"/>
            </a:br>
            <a:endParaRPr dirty="0"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Content Placeholder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IN" u="sng" smtClean="0"/>
              <a:t>Language of opportunities</a:t>
            </a:r>
            <a:r>
              <a:rPr dirty="0" lang="en-IN" smtClean="0"/>
              <a:t>:</a:t>
            </a:r>
          </a:p>
          <a:p>
            <a:r>
              <a:rPr dirty="0" lang="en-IN" smtClean="0"/>
              <a:t>A person With knowledge of English stands a good chance of employment anywhere and everywhere in the world.</a:t>
            </a:r>
          </a:p>
          <a:p>
            <a:endParaRPr dirty="0" lang="en-IN"/>
          </a:p>
        </p:txBody>
      </p:sp>
      <p:sp>
        <p:nvSpPr>
          <p:cNvPr id="1048642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 smtClean="0"/>
              <a:t>Cont...</a:t>
            </a:r>
            <a:endParaRPr dirty="0"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9" name="Content Placeholder 3" descr="download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066800" y="685800"/>
            <a:ext cx="7391399" cy="5638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indent="-514350" marL="624078">
              <a:buFont typeface="+mj-lt"/>
              <a:buAutoNum type="arabicPeriod"/>
            </a:pPr>
            <a:r>
              <a:rPr dirty="0" sz="3600" lang="en-US" smtClean="0"/>
              <a:t>THE CURRICULUM</a:t>
            </a:r>
          </a:p>
          <a:p>
            <a:pPr indent="-514350" marL="624078">
              <a:buFont typeface="+mj-lt"/>
              <a:buAutoNum type="arabicPeriod"/>
            </a:pPr>
            <a:r>
              <a:rPr dirty="0" sz="3600" lang="en-US" smtClean="0"/>
              <a:t>SYLLABUS</a:t>
            </a:r>
          </a:p>
          <a:p>
            <a:pPr indent="-514350" marL="624078">
              <a:buFont typeface="+mj-lt"/>
              <a:buAutoNum type="arabicPeriod"/>
            </a:pPr>
            <a:r>
              <a:rPr dirty="0" sz="3600" lang="en-US" smtClean="0"/>
              <a:t>THE COURSE</a:t>
            </a:r>
          </a:p>
          <a:p>
            <a:pPr indent="-514350" marL="624078">
              <a:buFont typeface="+mj-lt"/>
              <a:buAutoNum type="arabicPeriod"/>
            </a:pPr>
            <a:r>
              <a:rPr dirty="0" sz="3600" lang="en-US" smtClean="0"/>
              <a:t>THE CLASSROOM TECHNIQUES</a:t>
            </a:r>
          </a:p>
          <a:p>
            <a:pPr indent="-514350" marL="624078">
              <a:buFont typeface="+mj-lt"/>
              <a:buAutoNum type="arabicPeriod"/>
            </a:pPr>
            <a:r>
              <a:rPr dirty="0" sz="3600" lang="en-US" smtClean="0"/>
              <a:t>THE SYSTEM OF EVALUATION</a:t>
            </a:r>
            <a:endParaRPr dirty="0" sz="3600" lang="en-US"/>
          </a:p>
        </p:txBody>
      </p:sp>
      <p:sp>
        <p:nvSpPr>
          <p:cNvPr id="104860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FACTORS OF TEACHING ENGLISH</a:t>
            </a:r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Content Placeholder 3" descr="Difference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52600" y="990600"/>
            <a:ext cx="5638800" cy="5867400"/>
          </a:xfrm>
        </p:spPr>
      </p:pic>
      <p:sp>
        <p:nvSpPr>
          <p:cNvPr id="1048604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CURRICULUM VS SYLLABUS</a:t>
            </a:r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Content Placeholder 3" descr="course-unit-amp-lesson-plan-2-638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09601" y="1481138"/>
            <a:ext cx="7772400" cy="5072062"/>
          </a:xfrm>
        </p:spPr>
      </p:pic>
      <p:sp>
        <p:nvSpPr>
          <p:cNvPr id="1048605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THE COURSE</a:t>
            </a:r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Content Placeholder 3" descr="slide1-l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33400" y="1481138"/>
            <a:ext cx="8305800" cy="5072062"/>
          </a:xfrm>
        </p:spPr>
      </p:pic>
      <p:sp>
        <p:nvSpPr>
          <p:cNvPr id="1048606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THE CLASSROOM TECHNIQUES</a:t>
            </a:r>
            <a:endParaRPr dirty="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Content Placeholder 3" descr="blog_flipped-classroom-1-1138x493-1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57200" y="1961521"/>
            <a:ext cx="8229600" cy="3565196"/>
          </a:xfrm>
        </p:spPr>
      </p:pic>
      <p:sp>
        <p:nvSpPr>
          <p:cNvPr id="1048607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 smtClean="0"/>
              <a:t>Innovative teaching methods:</a:t>
            </a:r>
            <a:endParaRPr dirty="0"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Content Placeholder 3" descr="images.pn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838200" y="1524000"/>
            <a:ext cx="7162799" cy="4800600"/>
          </a:xfrm>
        </p:spPr>
      </p:pic>
      <p:sp>
        <p:nvSpPr>
          <p:cNvPr id="1048608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 smtClean="0"/>
              <a:t>BLENDED LEARNING</a:t>
            </a:r>
            <a:endParaRPr dirty="0"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Content Placeholder 3" descr="evaluation-ppt-2-728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85800" y="1633538"/>
            <a:ext cx="8001000" cy="4995862"/>
          </a:xfrm>
        </p:spPr>
      </p:pic>
      <p:sp>
        <p:nvSpPr>
          <p:cNvPr id="1048609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THE SYSTEM OF EVALUATION</a:t>
            </a:r>
            <a:endParaRPr dirty="0" lang="en-US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lastClr="000000" val="windowText"/>
      </a:dk1>
      <a:lt1>
        <a:sysClr lastClr="FFFFFF" val="window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r="5400000" dist="381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dir="t" rig="glow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algn="tl" flip="none" sx="50000" sy="5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ENGLISH LANGUAGE TEACHING</dc:title>
  <dc:creator>BISMILLA</dc:creator>
  <cp:lastModifiedBy>NEW</cp:lastModifiedBy>
  <dcterms:created xsi:type="dcterms:W3CDTF">2020-07-13T12:03:46Z</dcterms:created>
  <dcterms:modified xsi:type="dcterms:W3CDTF">2023-04-10T08:17:38Z</dcterms:modified>
</cp:coreProperties>
</file>